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88" r:id="rId3"/>
    <p:sldId id="284" r:id="rId4"/>
    <p:sldId id="290" r:id="rId5"/>
    <p:sldId id="291" r:id="rId6"/>
    <p:sldId id="292" r:id="rId7"/>
    <p:sldId id="282" r:id="rId8"/>
    <p:sldId id="28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3" pos="3114" userDrawn="1">
          <p15:clr>
            <a:srgbClr val="A4A3A4"/>
          </p15:clr>
        </p15:guide>
        <p15:guide id="4" orient="horz" pos="3702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orient="horz" pos="6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294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BE4"/>
    <a:srgbClr val="D1D8E2"/>
    <a:srgbClr val="EAECED"/>
    <a:srgbClr val="DFC7C2"/>
    <a:srgbClr val="FFFFFF"/>
    <a:srgbClr val="F8EEEC"/>
    <a:srgbClr val="F1DFDB"/>
    <a:srgbClr val="ECD1C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32" y="66"/>
      </p:cViewPr>
      <p:guideLst>
        <p:guide orient="horz" pos="1026"/>
        <p:guide pos="3114"/>
        <p:guide orient="horz" pos="3702"/>
        <p:guide pos="756"/>
        <p:guide orient="horz" pos="640"/>
        <p:guide orient="horz" pos="2160"/>
        <p:guide orient="horz" pos="32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475AB-2B3F-46AF-9083-745E0442A3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687B-7C95-4380-BDD3-F0CA570E2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703C-A4E6-4F50-9D61-ABE41FF233B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6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0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1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48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  <p:extLst>
      <p:ext uri="{BB962C8B-B14F-4D97-AF65-F5344CB8AC3E}">
        <p14:creationId xmlns:p14="http://schemas.microsoft.com/office/powerpoint/2010/main" val="260351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2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9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22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9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8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25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4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17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5439307" y="940679"/>
            <a:ext cx="6256281" cy="3539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Press</a:t>
            </a:r>
            <a:r>
              <a:rPr lang="ko-KR" altLang="en-US" sz="80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80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Bin</a:t>
            </a:r>
          </a:p>
          <a:p>
            <a:pPr algn="r"/>
            <a:r>
              <a:rPr lang="en-US" altLang="ko-KR" sz="48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3.14 Engine</a:t>
            </a:r>
            <a:endParaRPr lang="en-US" altLang="ko-KR" sz="4800" b="1" dirty="0" smtClean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en-US" altLang="ko-KR" sz="4800" b="1" dirty="0" smtClean="0">
                <a:solidFill>
                  <a:sysClr val="windowText" lastClr="000000"/>
                </a:solidFill>
                <a:latin typeface="+mn-ea"/>
              </a:rPr>
              <a:t>19.05.28</a:t>
            </a:r>
          </a:p>
          <a:p>
            <a:pPr algn="r"/>
            <a:r>
              <a:rPr lang="ko-KR" altLang="en-US" sz="2000" b="1" dirty="0" smtClean="0">
                <a:solidFill>
                  <a:sysClr val="windowText" lastClr="000000"/>
                </a:solidFill>
                <a:latin typeface="+mn-ea"/>
              </a:rPr>
              <a:t>중간 진행 보고 세미나</a:t>
            </a:r>
            <a:endParaRPr lang="en-US" altLang="ko-KR" sz="2000" b="1" dirty="0" smtClean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en-US" altLang="ko-KR" sz="2000" b="1" dirty="0" smtClean="0">
                <a:solidFill>
                  <a:sysClr val="windowText" lastClr="000000"/>
                </a:solidFill>
                <a:latin typeface="+mn-ea"/>
              </a:rPr>
              <a:t>+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+mn-ea"/>
              </a:rPr>
              <a:t>중간 시연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591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130999184" descr="EMB00003e7456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0" t="21657" r="24228" b="35376"/>
          <a:stretch>
            <a:fillRect/>
          </a:stretch>
        </p:blipFill>
        <p:spPr bwMode="auto">
          <a:xfrm>
            <a:off x="0" y="-929792"/>
            <a:ext cx="12192000" cy="778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929792"/>
            <a:ext cx="12192000" cy="778779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6477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菱形 5"/>
          <p:cNvSpPr/>
          <p:nvPr/>
        </p:nvSpPr>
        <p:spPr>
          <a:xfrm rot="16200000">
            <a:off x="-4704384" y="-2359779"/>
            <a:ext cx="12671426" cy="12671430"/>
          </a:xfrm>
          <a:prstGeom prst="diamond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6"/>
          <p:cNvSpPr/>
          <p:nvPr/>
        </p:nvSpPr>
        <p:spPr>
          <a:xfrm rot="18929991">
            <a:off x="7032097" y="-6304397"/>
            <a:ext cx="6929119" cy="6929119"/>
          </a:xfrm>
          <a:prstGeom prst="rtTriangl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24"/>
          <p:cNvSpPr txBox="1"/>
          <p:nvPr/>
        </p:nvSpPr>
        <p:spPr>
          <a:xfrm rot="18961399">
            <a:off x="7288562" y="197480"/>
            <a:ext cx="1954381" cy="434029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1500" spc="300" dirty="0" smtClean="0">
                <a:solidFill>
                  <a:schemeClr val="bg1"/>
                </a:solidFill>
                <a:latin typeface="Consolas" panose="020B0609020204030204" pitchFamily="49" charset="0"/>
                <a:ea typeface="DecoType Naskh" charset="-78"/>
                <a:cs typeface="DecoType Naskh"/>
              </a:rPr>
              <a:t>INDEX</a:t>
            </a:r>
            <a:endParaRPr lang="zh-CN" altLang="en-US" sz="11500" spc="300" dirty="0">
              <a:solidFill>
                <a:schemeClr val="bg1"/>
              </a:solidFill>
              <a:latin typeface="Consolas" panose="020B0609020204030204" pitchFamily="49" charset="0"/>
              <a:ea typeface="DecoType Naskh" charset="-78"/>
              <a:cs typeface="DecoType Naskh"/>
            </a:endParaRPr>
          </a:p>
        </p:txBody>
      </p:sp>
      <p:sp>
        <p:nvSpPr>
          <p:cNvPr id="8" name="Oval 13"/>
          <p:cNvSpPr/>
          <p:nvPr/>
        </p:nvSpPr>
        <p:spPr>
          <a:xfrm>
            <a:off x="864662" y="1989958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" name="Oval 13"/>
          <p:cNvSpPr/>
          <p:nvPr/>
        </p:nvSpPr>
        <p:spPr>
          <a:xfrm>
            <a:off x="864662" y="2915938"/>
            <a:ext cx="695082" cy="695078"/>
          </a:xfrm>
          <a:prstGeom prst="ellipse">
            <a:avLst/>
          </a:prstGeom>
          <a:solidFill>
            <a:srgbClr val="E57B8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B45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000" b="1" dirty="0">
              <a:solidFill>
                <a:srgbClr val="0B45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val 13"/>
          <p:cNvSpPr/>
          <p:nvPr/>
        </p:nvSpPr>
        <p:spPr>
          <a:xfrm>
            <a:off x="864662" y="3841918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864662" y="4767897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文本框 14"/>
          <p:cNvSpPr txBox="1"/>
          <p:nvPr/>
        </p:nvSpPr>
        <p:spPr>
          <a:xfrm>
            <a:off x="2304127" y="2102717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ea typeface="DecoType Naskh" charset="-78"/>
                <a:cs typeface="DecoType Naskh" charset="-78"/>
              </a:rPr>
              <a:t>현재까지 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완료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된 진행사항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  <p:sp>
        <p:nvSpPr>
          <p:cNvPr id="21" name="文本框 17"/>
          <p:cNvSpPr txBox="1"/>
          <p:nvPr/>
        </p:nvSpPr>
        <p:spPr>
          <a:xfrm>
            <a:off x="2304127" y="3030111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ea typeface="DecoType Naskh" charset="-78"/>
                <a:cs typeface="DecoType Naskh" charset="-78"/>
              </a:rPr>
              <a:t>제품의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 테스트 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결과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  <p:sp>
        <p:nvSpPr>
          <p:cNvPr id="24" name="文本框 20"/>
          <p:cNvSpPr txBox="1"/>
          <p:nvPr/>
        </p:nvSpPr>
        <p:spPr>
          <a:xfrm>
            <a:off x="2298198" y="3957210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ea typeface="DecoType Naskh" charset="-78"/>
                <a:cs typeface="DecoType Naskh" charset="-78"/>
              </a:rPr>
              <a:t>발생했던 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어려움</a:t>
            </a:r>
            <a:endParaRPr kumimoji="1" lang="zh-CN" altLang="en-US" sz="2400" b="1" dirty="0">
              <a:ea typeface="DecoType Naskh" charset="-78"/>
              <a:cs typeface="DecoType Naskh" charset="-78"/>
            </a:endParaRPr>
          </a:p>
        </p:txBody>
      </p:sp>
      <p:sp>
        <p:nvSpPr>
          <p:cNvPr id="27" name="文本框 23"/>
          <p:cNvSpPr txBox="1"/>
          <p:nvPr/>
        </p:nvSpPr>
        <p:spPr>
          <a:xfrm>
            <a:off x="2298198" y="488460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>
                <a:ea typeface="DecoType Naskh" charset="-78"/>
                <a:cs typeface="DecoType Naskh" charset="-78"/>
              </a:rPr>
              <a:t>중간 시연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17090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완료된 진행사항</a:t>
            </a:r>
            <a:r>
              <a:rPr lang="en-US" altLang="ko-KR" sz="3200" b="1" dirty="0" smtClean="0"/>
              <a:t>	</a:t>
            </a:r>
            <a:r>
              <a:rPr lang="en-US" altLang="ko-KR" sz="2400" dirty="0" smtClean="0"/>
              <a:t>-5.20-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/>
                </a:solidFill>
              </a:rPr>
              <a:t>압축뭉치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프린팅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3d</a:t>
            </a:r>
            <a:r>
              <a:rPr lang="ko-KR" altLang="ko-KR" dirty="0">
                <a:solidFill>
                  <a:schemeClr val="tx1"/>
                </a:solidFill>
              </a:rPr>
              <a:t>모델링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ko-KR" dirty="0">
                <a:solidFill>
                  <a:schemeClr val="tx1"/>
                </a:solidFill>
              </a:rPr>
              <a:t>피스 압축뭉치에서 하드보드지 </a:t>
            </a:r>
            <a:r>
              <a:rPr lang="ko-KR" altLang="ko-KR" dirty="0" err="1">
                <a:solidFill>
                  <a:schemeClr val="tx1"/>
                </a:solidFill>
              </a:rPr>
              <a:t>압축뭉치로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</a:rPr>
              <a:t>아크릴 판 제단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/>
                </a:solidFill>
              </a:rPr>
              <a:t>압축뭉치</a:t>
            </a:r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r>
              <a:rPr lang="ko-KR" altLang="en-US" dirty="0" smtClean="0">
                <a:solidFill>
                  <a:schemeClr val="tx1"/>
                </a:solidFill>
              </a:rPr>
              <a:t>센서</a:t>
            </a:r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r>
              <a:rPr lang="ko-KR" altLang="en-US" dirty="0" smtClean="0">
                <a:solidFill>
                  <a:schemeClr val="tx1"/>
                </a:solidFill>
              </a:rPr>
              <a:t>스피커</a:t>
            </a:r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r>
              <a:rPr lang="ko-KR" altLang="en-US" dirty="0" smtClean="0">
                <a:solidFill>
                  <a:schemeClr val="tx1"/>
                </a:solidFill>
              </a:rPr>
              <a:t>실린더 </a:t>
            </a:r>
            <a:r>
              <a:rPr lang="ko-KR" altLang="en-US" dirty="0">
                <a:solidFill>
                  <a:schemeClr val="tx1"/>
                </a:solidFill>
              </a:rPr>
              <a:t>제어 </a:t>
            </a:r>
            <a:r>
              <a:rPr lang="ko-KR" altLang="en-US" dirty="0" smtClean="0">
                <a:solidFill>
                  <a:schemeClr val="tx1"/>
                </a:solidFill>
              </a:rPr>
              <a:t>테스트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2" r="-571" b="10203"/>
          <a:stretch/>
        </p:blipFill>
        <p:spPr>
          <a:xfrm>
            <a:off x="619662" y="1265415"/>
            <a:ext cx="5040000" cy="4680000"/>
          </a:xfrm>
          <a:prstGeom prst="round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707"/>
          <a:stretch/>
        </p:blipFill>
        <p:spPr>
          <a:xfrm rot="5400000">
            <a:off x="772530" y="1124605"/>
            <a:ext cx="4680000" cy="5040000"/>
          </a:xfrm>
          <a:prstGeom prst="roundRect">
            <a:avLst/>
          </a:prstGeom>
        </p:spPr>
      </p:pic>
      <p:pic>
        <p:nvPicPr>
          <p:cNvPr id="23" name="그림 22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21000"/>
          <a:stretch/>
        </p:blipFill>
        <p:spPr>
          <a:xfrm>
            <a:off x="592530" y="1248708"/>
            <a:ext cx="5040000" cy="4680000"/>
          </a:xfrm>
          <a:prstGeom prst="roundRect">
            <a:avLst/>
          </a:prstGeom>
        </p:spPr>
      </p:pic>
      <p:pic>
        <p:nvPicPr>
          <p:cNvPr id="27" name="그림 26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9" r="9824"/>
          <a:stretch/>
        </p:blipFill>
        <p:spPr>
          <a:xfrm rot="5400000">
            <a:off x="786096" y="1068708"/>
            <a:ext cx="4680000" cy="5040000"/>
          </a:xfrm>
          <a:prstGeom prst="roundRect">
            <a:avLst/>
          </a:prstGeom>
        </p:spPr>
      </p:pic>
      <p:pic>
        <p:nvPicPr>
          <p:cNvPr id="28" name="그림 27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6" y="1226225"/>
            <a:ext cx="5040000" cy="4680000"/>
          </a:xfrm>
          <a:prstGeom prst="roundRect">
            <a:avLst/>
          </a:prstGeom>
        </p:spPr>
      </p:pic>
      <p:pic>
        <p:nvPicPr>
          <p:cNvPr id="25" name="그림 24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/>
          <a:stretch/>
        </p:blipFill>
        <p:spPr>
          <a:xfrm>
            <a:off x="583254" y="1254174"/>
            <a:ext cx="5040000" cy="4680000"/>
          </a:xfrm>
          <a:prstGeom prst="round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67" r="25902" b="-267"/>
          <a:stretch/>
        </p:blipFill>
        <p:spPr>
          <a:xfrm rot="5400000">
            <a:off x="792879" y="1040759"/>
            <a:ext cx="4680000" cy="5040000"/>
          </a:xfrm>
          <a:prstGeom prst="round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32812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완료된 진행사항</a:t>
            </a:r>
            <a:r>
              <a:rPr lang="en-US" altLang="ko-KR" sz="3200" b="1" dirty="0" smtClean="0"/>
              <a:t>	</a:t>
            </a:r>
            <a:r>
              <a:rPr lang="en-US" altLang="ko-KR" sz="2400" dirty="0" smtClean="0"/>
              <a:t>-</a:t>
            </a:r>
            <a:r>
              <a:rPr lang="en-US" altLang="ko-KR" sz="2400" dirty="0" smtClean="0"/>
              <a:t>5.24~25-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tx1"/>
                </a:solidFill>
              </a:rPr>
              <a:t>헤더와 쓰레기통 결합을 위한 </a:t>
            </a:r>
            <a:r>
              <a:rPr lang="ko-KR" altLang="ko-KR" dirty="0" err="1">
                <a:solidFill>
                  <a:schemeClr val="tx1"/>
                </a:solidFill>
              </a:rPr>
              <a:t>매미고리</a:t>
            </a:r>
            <a:r>
              <a:rPr lang="ko-KR" altLang="ko-KR" dirty="0">
                <a:solidFill>
                  <a:schemeClr val="tx1"/>
                </a:solidFill>
              </a:rPr>
              <a:t> 부착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헤더와 쓰레기통 </a:t>
            </a:r>
            <a:r>
              <a:rPr lang="ko-KR" altLang="ko-KR" dirty="0" smtClean="0">
                <a:solidFill>
                  <a:schemeClr val="tx1"/>
                </a:solidFill>
              </a:rPr>
              <a:t>결합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tx1"/>
                </a:solidFill>
              </a:rPr>
              <a:t>스트로크 </a:t>
            </a:r>
            <a:r>
              <a:rPr lang="ko-KR" altLang="ko-KR" dirty="0" err="1">
                <a:solidFill>
                  <a:schemeClr val="tx1"/>
                </a:solidFill>
              </a:rPr>
              <a:t>전진시</a:t>
            </a:r>
            <a:r>
              <a:rPr lang="ko-KR" altLang="ko-KR" dirty="0">
                <a:solidFill>
                  <a:schemeClr val="tx1"/>
                </a:solidFill>
              </a:rPr>
              <a:t> 안전을 위한 </a:t>
            </a:r>
            <a:r>
              <a:rPr lang="ko-KR" altLang="ko-KR" dirty="0" err="1">
                <a:solidFill>
                  <a:schemeClr val="tx1"/>
                </a:solidFill>
              </a:rPr>
              <a:t>가림막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설치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 smtClean="0">
                <a:solidFill>
                  <a:schemeClr val="tx1"/>
                </a:solidFill>
              </a:rPr>
              <a:t>배선 </a:t>
            </a:r>
            <a:r>
              <a:rPr lang="ko-KR" altLang="ko-KR" dirty="0">
                <a:solidFill>
                  <a:schemeClr val="tx1"/>
                </a:solidFill>
              </a:rPr>
              <a:t>정리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헤더 외관에 시트지 부착 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ko-KR" dirty="0">
                <a:solidFill>
                  <a:schemeClr val="tx1"/>
                </a:solidFill>
              </a:rPr>
              <a:t> 버튼 </a:t>
            </a:r>
            <a:r>
              <a:rPr lang="ko-KR" altLang="ko-KR" dirty="0" smtClean="0">
                <a:solidFill>
                  <a:schemeClr val="tx1"/>
                </a:solidFill>
              </a:rPr>
              <a:t>부착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tx1"/>
                </a:solidFill>
              </a:rPr>
              <a:t>센서 값 마이크로 컨트롤 및 </a:t>
            </a:r>
            <a:r>
              <a:rPr lang="ko-KR" altLang="ko-KR" dirty="0" smtClean="0">
                <a:solidFill>
                  <a:schemeClr val="tx1"/>
                </a:solidFill>
              </a:rPr>
              <a:t>소스코드정리</a:t>
            </a:r>
            <a:r>
              <a:rPr lang="en-US" altLang="ko-KR" dirty="0" smtClean="0">
                <a:solidFill>
                  <a:schemeClr val="tx1"/>
                </a:solidFill>
              </a:rPr>
              <a:t> (</a:t>
            </a:r>
            <a:r>
              <a:rPr lang="en-US" altLang="ko-KR" dirty="0">
                <a:solidFill>
                  <a:schemeClr val="tx1"/>
                </a:solidFill>
              </a:rPr>
              <a:t>Millis</a:t>
            </a:r>
            <a:r>
              <a:rPr lang="ko-KR" altLang="ko-KR" dirty="0">
                <a:solidFill>
                  <a:schemeClr val="tx1"/>
                </a:solidFill>
              </a:rPr>
              <a:t>함수를 통해</a:t>
            </a:r>
            <a:r>
              <a:rPr lang="en-US" altLang="ko-KR" dirty="0">
                <a:solidFill>
                  <a:schemeClr val="tx1"/>
                </a:solidFill>
              </a:rPr>
              <a:t> delay</a:t>
            </a:r>
            <a:r>
              <a:rPr lang="ko-KR" altLang="ko-KR" dirty="0">
                <a:solidFill>
                  <a:schemeClr val="tx1"/>
                </a:solidFill>
              </a:rPr>
              <a:t>함수를 사용하지 않고 원하는 시간 동안 </a:t>
            </a:r>
            <a:r>
              <a:rPr lang="ko-KR" altLang="ko-KR" dirty="0" smtClean="0">
                <a:solidFill>
                  <a:schemeClr val="tx1"/>
                </a:solidFill>
              </a:rPr>
              <a:t>스트로크전후진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 smtClean="0">
                <a:solidFill>
                  <a:schemeClr val="tx1"/>
                </a:solidFill>
              </a:rPr>
              <a:t>테스트 </a:t>
            </a:r>
            <a:r>
              <a:rPr lang="ko-KR" altLang="ko-KR" dirty="0">
                <a:solidFill>
                  <a:schemeClr val="tx1"/>
                </a:solidFill>
              </a:rPr>
              <a:t>성공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종이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박스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플라스틱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98"/>
          <a:stretch/>
        </p:blipFill>
        <p:spPr>
          <a:xfrm rot="5400000">
            <a:off x="760486" y="1038737"/>
            <a:ext cx="4680000" cy="5040000"/>
          </a:xfrm>
          <a:prstGeom prst="round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14"/>
          <a:stretch/>
        </p:blipFill>
        <p:spPr>
          <a:xfrm rot="5400000">
            <a:off x="735132" y="1002897"/>
            <a:ext cx="4680000" cy="5040000"/>
          </a:xfrm>
          <a:prstGeom prst="round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4" r="15830"/>
          <a:stretch/>
        </p:blipFill>
        <p:spPr>
          <a:xfrm rot="5400000">
            <a:off x="720576" y="1002897"/>
            <a:ext cx="4680000" cy="5040000"/>
          </a:xfrm>
          <a:prstGeom prst="round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r="7413"/>
          <a:stretch/>
        </p:blipFill>
        <p:spPr>
          <a:xfrm rot="5400000">
            <a:off x="749688" y="1002897"/>
            <a:ext cx="4680000" cy="5040000"/>
          </a:xfrm>
          <a:prstGeom prst="round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5"/>
          <a:stretch/>
        </p:blipFill>
        <p:spPr>
          <a:xfrm rot="5400000">
            <a:off x="735132" y="1020817"/>
            <a:ext cx="4680000" cy="5040000"/>
          </a:xfrm>
          <a:prstGeom prst="round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565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제품의 테스트 결과</a:t>
            </a:r>
            <a:r>
              <a:rPr lang="en-US" altLang="ko-KR" sz="3200" b="1" dirty="0" smtClean="0"/>
              <a:t>	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종이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캔은 </a:t>
            </a:r>
            <a:r>
              <a:rPr lang="ko-KR" altLang="en-US" dirty="0">
                <a:solidFill>
                  <a:schemeClr val="tx1"/>
                </a:solidFill>
              </a:rPr>
              <a:t>무리 없이 압축이 되며 현재까지 약 최대 </a:t>
            </a:r>
            <a:r>
              <a:rPr lang="en-US" altLang="ko-KR" dirty="0">
                <a:solidFill>
                  <a:schemeClr val="tx1"/>
                </a:solidFill>
              </a:rPr>
              <a:t>20%</a:t>
            </a:r>
            <a:r>
              <a:rPr lang="ko-KR" altLang="en-US" dirty="0">
                <a:solidFill>
                  <a:schemeClr val="tx1"/>
                </a:solidFill>
              </a:rPr>
              <a:t>정도 압축률을 보임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한계 테스트 </a:t>
            </a:r>
            <a:r>
              <a:rPr lang="ko-KR" altLang="en-US" dirty="0" err="1" smtClean="0">
                <a:solidFill>
                  <a:schemeClr val="tx1"/>
                </a:solidFill>
              </a:rPr>
              <a:t>미실시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</a:rPr>
              <a:t>매미고리를</a:t>
            </a:r>
            <a:r>
              <a:rPr lang="ko-KR" altLang="en-US" dirty="0">
                <a:solidFill>
                  <a:schemeClr val="tx1"/>
                </a:solidFill>
              </a:rPr>
              <a:t> 사용한 결과 스트로크전진시 강한 </a:t>
            </a:r>
            <a:r>
              <a:rPr lang="ko-KR" altLang="en-US" dirty="0" smtClean="0">
                <a:solidFill>
                  <a:schemeClr val="tx1"/>
                </a:solidFill>
              </a:rPr>
              <a:t>압력에도 고정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현재의 </a:t>
            </a:r>
            <a:r>
              <a:rPr lang="ko-KR" altLang="en-US" dirty="0" err="1">
                <a:solidFill>
                  <a:schemeClr val="tx1"/>
                </a:solidFill>
              </a:rPr>
              <a:t>센서값과</a:t>
            </a:r>
            <a:r>
              <a:rPr lang="ko-KR" altLang="en-US" dirty="0">
                <a:solidFill>
                  <a:schemeClr val="tx1"/>
                </a:solidFill>
              </a:rPr>
              <a:t> 소스코드는 추측을 통해 </a:t>
            </a:r>
            <a:r>
              <a:rPr lang="ko-KR" altLang="en-US" dirty="0" err="1">
                <a:solidFill>
                  <a:schemeClr val="tx1"/>
                </a:solidFill>
              </a:rPr>
              <a:t>프레스빈이</a:t>
            </a:r>
            <a:r>
              <a:rPr lang="ko-KR" altLang="en-US" dirty="0">
                <a:solidFill>
                  <a:schemeClr val="tx1"/>
                </a:solidFill>
              </a:rPr>
              <a:t> 압력을 버틸 수 있는 한계의 </a:t>
            </a:r>
            <a:r>
              <a:rPr lang="en-US" altLang="ko-KR" dirty="0">
                <a:solidFill>
                  <a:schemeClr val="tx1"/>
                </a:solidFill>
              </a:rPr>
              <a:t>60%</a:t>
            </a:r>
            <a:r>
              <a:rPr lang="ko-KR" altLang="en-US" dirty="0">
                <a:solidFill>
                  <a:schemeClr val="tx1"/>
                </a:solidFill>
              </a:rPr>
              <a:t>정도를 </a:t>
            </a:r>
            <a:r>
              <a:rPr lang="ko-KR" altLang="en-US" dirty="0" smtClean="0">
                <a:solidFill>
                  <a:schemeClr val="tx1"/>
                </a:solidFill>
              </a:rPr>
              <a:t>사용 예상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</a:rPr>
              <a:t>쓰레기의 </a:t>
            </a:r>
            <a:r>
              <a:rPr lang="ko-KR" altLang="en-US" dirty="0">
                <a:solidFill>
                  <a:schemeClr val="tx1"/>
                </a:solidFill>
              </a:rPr>
              <a:t>재질이 탄성이 있는 경우 쓰레기의 용량에 따라 </a:t>
            </a:r>
            <a:r>
              <a:rPr lang="ko-KR" altLang="en-US" dirty="0" smtClean="0">
                <a:solidFill>
                  <a:schemeClr val="tx1"/>
                </a:solidFill>
              </a:rPr>
              <a:t>압축률 </a:t>
            </a:r>
            <a:r>
              <a:rPr lang="ko-KR" altLang="en-US" dirty="0" err="1" smtClean="0">
                <a:solidFill>
                  <a:schemeClr val="tx1"/>
                </a:solidFill>
              </a:rPr>
              <a:t>저하발생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16220"/>
          <a:stretch/>
        </p:blipFill>
        <p:spPr>
          <a:xfrm rot="5400000">
            <a:off x="799662" y="1098478"/>
            <a:ext cx="4680000" cy="5040000"/>
          </a:xfrm>
          <a:prstGeom prst="round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79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발생했던 어려움</a:t>
            </a:r>
            <a:r>
              <a:rPr lang="en-US" altLang="ko-KR" sz="3200" b="1" dirty="0" smtClean="0"/>
              <a:t>	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7611" y="1146872"/>
            <a:ext cx="11532652" cy="546293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센서의 잦은 고장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실린더의 힘이 </a:t>
            </a:r>
            <a:r>
              <a:rPr lang="ko-KR" altLang="en-US" sz="2000" dirty="0" err="1">
                <a:solidFill>
                  <a:schemeClr val="tx1"/>
                </a:solidFill>
              </a:rPr>
              <a:t>강하다보니</a:t>
            </a:r>
            <a:r>
              <a:rPr lang="ko-KR" altLang="en-US" sz="2000" dirty="0">
                <a:solidFill>
                  <a:schemeClr val="tx1"/>
                </a:solidFill>
              </a:rPr>
              <a:t> 센서가 버티지를 못하고 찢어지거나 회로 연결을 잘못하여 </a:t>
            </a:r>
            <a:r>
              <a:rPr lang="ko-KR" altLang="en-US" sz="2000" dirty="0" err="1">
                <a:solidFill>
                  <a:schemeClr val="tx1"/>
                </a:solidFill>
              </a:rPr>
              <a:t>아두이노</a:t>
            </a:r>
            <a:r>
              <a:rPr lang="ko-KR" altLang="en-US" sz="2000" dirty="0">
                <a:solidFill>
                  <a:schemeClr val="tx1"/>
                </a:solidFill>
              </a:rPr>
              <a:t> 보드가 터지는 등의 상황이 발생했었다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400" dirty="0">
                <a:solidFill>
                  <a:schemeClr val="tx1"/>
                </a:solidFill>
              </a:rPr>
              <a:t>아크릴 박스와 쓰레기통의 결합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쓰레기를 압축시키기위해선 헤드와 쓰레기통의 결합이 단단해야 하고 쉽게 분리가 가능해야 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처음에는 </a:t>
            </a:r>
            <a:r>
              <a:rPr lang="ko-KR" altLang="en-US" sz="2000" dirty="0" err="1">
                <a:solidFill>
                  <a:schemeClr val="tx1"/>
                </a:solidFill>
              </a:rPr>
              <a:t>카라비너를</a:t>
            </a:r>
            <a:r>
              <a:rPr lang="ko-KR" altLang="en-US" sz="2000" dirty="0">
                <a:solidFill>
                  <a:schemeClr val="tx1"/>
                </a:solidFill>
              </a:rPr>
              <a:t> 이용하려 했으나 분리가 어렵고 고정이 안되어 쉽게 고정 시킬 수 있는 매미 고리를 이용하여 고정시키기로 하였다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  <a:p>
            <a:r>
              <a:rPr lang="ko-KR" altLang="en-US" sz="2400" dirty="0" err="1">
                <a:solidFill>
                  <a:schemeClr val="tx1"/>
                </a:solidFill>
              </a:rPr>
              <a:t>압충뭉치와</a:t>
            </a:r>
            <a:r>
              <a:rPr lang="ko-KR" altLang="en-US" sz="2400" dirty="0">
                <a:solidFill>
                  <a:schemeClr val="tx1"/>
                </a:solidFill>
              </a:rPr>
              <a:t> 스트로크의 결합</a:t>
            </a:r>
          </a:p>
          <a:p>
            <a:r>
              <a:rPr lang="ko-KR" altLang="en-US" sz="2000" dirty="0" err="1">
                <a:solidFill>
                  <a:schemeClr val="tx1"/>
                </a:solidFill>
              </a:rPr>
              <a:t>압축뭉치가</a:t>
            </a:r>
            <a:r>
              <a:rPr lang="ko-KR" altLang="en-US" sz="2000" dirty="0">
                <a:solidFill>
                  <a:schemeClr val="tx1"/>
                </a:solidFill>
              </a:rPr>
              <a:t> 장착될 스트로크는 굉장히 작고 금속 재질 특성상 접착제로 무언가를 붙이기에 어려움이 따랐다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처음에는 권투글러브나 공 등을 연결하여 최대한 작은 면적으로 </a:t>
            </a:r>
            <a:r>
              <a:rPr lang="ko-KR" altLang="en-US" sz="2000" dirty="0" err="1">
                <a:solidFill>
                  <a:schemeClr val="tx1"/>
                </a:solidFill>
              </a:rPr>
              <a:t>압축하려했으나</a:t>
            </a:r>
            <a:r>
              <a:rPr lang="ko-KR" altLang="en-US" sz="2000" dirty="0">
                <a:solidFill>
                  <a:schemeClr val="tx1"/>
                </a:solidFill>
              </a:rPr>
              <a:t> 쓰레기를 압축할 수 있는 부피가 매우 적고 장착이 어려웠다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스트로크중간에 쇠막대를 넣고 평평한 </a:t>
            </a:r>
            <a:r>
              <a:rPr lang="ko-KR" altLang="en-US" sz="2000" dirty="0" err="1">
                <a:solidFill>
                  <a:schemeClr val="tx1"/>
                </a:solidFill>
              </a:rPr>
              <a:t>압축뭉치와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결합부를</a:t>
            </a:r>
            <a:r>
              <a:rPr lang="ko-KR" altLang="en-US" sz="2000" dirty="0">
                <a:solidFill>
                  <a:schemeClr val="tx1"/>
                </a:solidFill>
              </a:rPr>
              <a:t> 만들어 큰 압력에도 본래의 모양을 유지하며 쓰레기를 압축하였다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2400" dirty="0">
                <a:solidFill>
                  <a:schemeClr val="tx1"/>
                </a:solidFill>
              </a:rPr>
              <a:t>스트로크가 전진할 시 계속해서 초음파거리센서가 가깝게 입력됨</a:t>
            </a:r>
          </a:p>
          <a:p>
            <a:r>
              <a:rPr lang="ko-KR" altLang="en-US" sz="2000" dirty="0" err="1">
                <a:solidFill>
                  <a:schemeClr val="tx1"/>
                </a:solidFill>
              </a:rPr>
              <a:t>압축뭉치에</a:t>
            </a:r>
            <a:r>
              <a:rPr lang="ko-KR" altLang="en-US" sz="2000" dirty="0">
                <a:solidFill>
                  <a:schemeClr val="tx1"/>
                </a:solidFill>
              </a:rPr>
              <a:t> 초음파거리센서를 연결하여 사용 하는 동안 스트로크가 후진하는 동안에도 </a:t>
            </a:r>
            <a:r>
              <a:rPr lang="ko-KR" altLang="en-US" sz="2000" dirty="0" err="1">
                <a:solidFill>
                  <a:schemeClr val="tx1"/>
                </a:solidFill>
              </a:rPr>
              <a:t>센서값을</a:t>
            </a:r>
            <a:r>
              <a:rPr lang="ko-KR" altLang="en-US" sz="2000" dirty="0">
                <a:solidFill>
                  <a:schemeClr val="tx1"/>
                </a:solidFill>
              </a:rPr>
              <a:t> 받아왔고 다시 방향을 바꿔 전진하는 문제가 발생하였다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그래서 </a:t>
            </a:r>
            <a:r>
              <a:rPr lang="ko-KR" altLang="en-US" sz="2000" dirty="0" err="1">
                <a:solidFill>
                  <a:schemeClr val="tx1"/>
                </a:solidFill>
              </a:rPr>
              <a:t>고심끝에</a:t>
            </a:r>
            <a:r>
              <a:rPr lang="ko-KR" altLang="en-US" sz="2000" dirty="0">
                <a:solidFill>
                  <a:schemeClr val="tx1"/>
                </a:solidFill>
              </a:rPr>
              <a:t> 별다른 이상이 없다면 후진하는 동안 다른 </a:t>
            </a:r>
            <a:r>
              <a:rPr lang="ko-KR" altLang="en-US" sz="2000" dirty="0" err="1">
                <a:solidFill>
                  <a:schemeClr val="tx1"/>
                </a:solidFill>
              </a:rPr>
              <a:t>로직을</a:t>
            </a:r>
            <a:r>
              <a:rPr lang="ko-KR" altLang="en-US" sz="2000" dirty="0">
                <a:solidFill>
                  <a:schemeClr val="tx1"/>
                </a:solidFill>
              </a:rPr>
              <a:t> 수행할 수 없게 만들도록 변경하였다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3404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5" y="-27306"/>
            <a:ext cx="12285980" cy="71860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83790" y="2459355"/>
            <a:ext cx="7425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pc="-150" dirty="0" smtClean="0">
                <a:solidFill>
                  <a:schemeClr val="bg1"/>
                </a:solidFill>
                <a:latin typeface="KyoMadoka" panose="02000609000000000000" charset="-128"/>
                <a:ea typeface="KyoMadoka" panose="02000609000000000000" charset="-128"/>
              </a:rPr>
              <a:t>Q n A</a:t>
            </a:r>
            <a:endParaRPr lang="en-US" altLang="zh-CN" sz="12000" b="1" spc="-150" dirty="0">
              <a:solidFill>
                <a:schemeClr val="bg1"/>
              </a:solidFill>
              <a:latin typeface="KyoMadoka" panose="02000609000000000000" charset="-128"/>
              <a:ea typeface="KyoMadoka" panose="02000609000000000000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50440" y="2220595"/>
            <a:ext cx="7691120" cy="241554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7248499" y="1811206"/>
            <a:ext cx="4628190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8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감사합니다</a:t>
            </a:r>
            <a:r>
              <a:rPr lang="en-US" altLang="ko-KR" sz="48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.</a:t>
            </a:r>
          </a:p>
          <a:p>
            <a:pPr algn="r"/>
            <a:r>
              <a:rPr lang="en-US" altLang="ko-KR" sz="2000" b="1" spc="-150" dirty="0" smtClean="0">
                <a:solidFill>
                  <a:sysClr val="windowText" lastClr="000000"/>
                </a:solidFill>
                <a:latin typeface="+mn-ea"/>
              </a:rPr>
              <a:t>T h a n k  y o u   f o r   w a t c h I n g</a:t>
            </a:r>
            <a:endParaRPr lang="ko-KR" altLang="en-US" sz="2000" b="1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10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338</Words>
  <Application>Microsoft Office PowerPoint</Application>
  <PresentationFormat>와이드스크린</PresentationFormat>
  <Paragraphs>56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DecoType Naskh</vt:lpstr>
      <vt:lpstr>等线</vt:lpstr>
      <vt:lpstr>KyoMadoka</vt:lpstr>
      <vt:lpstr>微软雅黑</vt:lpstr>
      <vt:lpstr>Open Sans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병률</dc:creator>
  <cp:lastModifiedBy>KMU_USER</cp:lastModifiedBy>
  <cp:revision>75</cp:revision>
  <dcterms:created xsi:type="dcterms:W3CDTF">2019-05-10T08:40:34Z</dcterms:created>
  <dcterms:modified xsi:type="dcterms:W3CDTF">2019-05-27T05:23:37Z</dcterms:modified>
</cp:coreProperties>
</file>